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Cy Grotesk Key Bold" charset="1" panose="00000800000000000000"/>
      <p:regular r:id="rId16"/>
    </p:embeddedFont>
    <p:embeddedFont>
      <p:font typeface="Thicker" charset="1" panose="00000500000000000000"/>
      <p:regular r:id="rId17"/>
    </p:embeddedFont>
    <p:embeddedFont>
      <p:font typeface="Cy Grotesk Key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47609" y="3819985"/>
            <a:ext cx="11638025" cy="1532340"/>
          </a:xfrm>
          <a:custGeom>
            <a:avLst/>
            <a:gdLst/>
            <a:ahLst/>
            <a:cxnLst/>
            <a:rect r="r" b="b" t="t" l="l"/>
            <a:pathLst>
              <a:path h="1532340" w="11638025">
                <a:moveTo>
                  <a:pt x="0" y="0"/>
                </a:moveTo>
                <a:lnTo>
                  <a:pt x="11638025" y="0"/>
                </a:lnTo>
                <a:lnTo>
                  <a:pt x="11638025" y="1532340"/>
                </a:lnTo>
                <a:lnTo>
                  <a:pt x="0" y="153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74120" y="3663242"/>
            <a:ext cx="10717858" cy="1502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32"/>
              </a:lnSpc>
              <a:spcBef>
                <a:spcPct val="0"/>
              </a:spcBef>
            </a:pPr>
            <a:r>
              <a:rPr lang="en-US" sz="8737" spc="742">
                <a:solidFill>
                  <a:srgbClr val="B8A343"/>
                </a:solidFill>
                <a:latin typeface="Cy Grotesk Key Bold"/>
              </a:rPr>
              <a:t>PROYECTO</a:t>
            </a:r>
          </a:p>
        </p:txBody>
      </p:sp>
      <p:grpSp>
        <p:nvGrpSpPr>
          <p:cNvPr name="Group 4" id="4"/>
          <p:cNvGrpSpPr/>
          <p:nvPr/>
        </p:nvGrpSpPr>
        <p:grpSpPr>
          <a:xfrm rot="-446560">
            <a:off x="10643991" y="5252859"/>
            <a:ext cx="4555812" cy="922978"/>
            <a:chOff x="0" y="0"/>
            <a:chExt cx="1348491" cy="2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8491" cy="273195"/>
            </a:xfrm>
            <a:custGeom>
              <a:avLst/>
              <a:gdLst/>
              <a:ahLst/>
              <a:cxnLst/>
              <a:rect r="r" b="b" t="t" l="l"/>
              <a:pathLst>
                <a:path h="273195" w="1348491">
                  <a:moveTo>
                    <a:pt x="49281" y="0"/>
                  </a:moveTo>
                  <a:lnTo>
                    <a:pt x="1299210" y="0"/>
                  </a:lnTo>
                  <a:cubicBezTo>
                    <a:pt x="1326427" y="0"/>
                    <a:pt x="1348491" y="22064"/>
                    <a:pt x="1348491" y="49281"/>
                  </a:cubicBezTo>
                  <a:lnTo>
                    <a:pt x="1348491" y="223914"/>
                  </a:lnTo>
                  <a:cubicBezTo>
                    <a:pt x="1348491" y="251132"/>
                    <a:pt x="1326427" y="273195"/>
                    <a:pt x="1299210" y="273195"/>
                  </a:cubicBezTo>
                  <a:lnTo>
                    <a:pt x="49281" y="273195"/>
                  </a:lnTo>
                  <a:cubicBezTo>
                    <a:pt x="22064" y="273195"/>
                    <a:pt x="0" y="251132"/>
                    <a:pt x="0" y="223914"/>
                  </a:cubicBezTo>
                  <a:lnTo>
                    <a:pt x="0" y="49281"/>
                  </a:lnTo>
                  <a:cubicBezTo>
                    <a:pt x="0" y="22064"/>
                    <a:pt x="22064" y="0"/>
                    <a:pt x="49281" y="0"/>
                  </a:cubicBezTo>
                  <a:close/>
                </a:path>
              </a:pathLst>
            </a:custGeom>
            <a:solidFill>
              <a:srgbClr val="B8A3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80975"/>
              <a:ext cx="1348491" cy="454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 spc="375">
                  <a:solidFill>
                    <a:srgbClr val="000000"/>
                  </a:solidFill>
                  <a:latin typeface="Thicker"/>
                </a:rPr>
                <a:t>PABLO ARCAS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750003">
            <a:off x="13071451" y="4512951"/>
            <a:ext cx="891068" cy="766319"/>
          </a:xfrm>
          <a:custGeom>
            <a:avLst/>
            <a:gdLst/>
            <a:ahLst/>
            <a:cxnLst/>
            <a:rect r="r" b="b" t="t" l="l"/>
            <a:pathLst>
              <a:path h="766319" w="891068">
                <a:moveTo>
                  <a:pt x="0" y="0"/>
                </a:moveTo>
                <a:lnTo>
                  <a:pt x="891069" y="0"/>
                </a:lnTo>
                <a:lnTo>
                  <a:pt x="891069" y="766318"/>
                </a:lnTo>
                <a:lnTo>
                  <a:pt x="0" y="7663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32467" y="696913"/>
            <a:ext cx="15126833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 spc="350">
                <a:solidFill>
                  <a:srgbClr val="B8A343"/>
                </a:solidFill>
                <a:latin typeface="Cy Grotesk Key Bold"/>
              </a:rPr>
              <a:t>2º DESARROLLO DE APLICACIONES WEB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6180" y="8810165"/>
            <a:ext cx="13445385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spc="1956">
                <a:solidFill>
                  <a:srgbClr val="FFFFFF"/>
                </a:solidFill>
                <a:latin typeface="Thicker"/>
              </a:rPr>
              <a:t>JAVASCRIPT | ENTORNO CLIENTE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97277" y="4119125"/>
            <a:ext cx="8241040" cy="1085070"/>
          </a:xfrm>
          <a:custGeom>
            <a:avLst/>
            <a:gdLst/>
            <a:ahLst/>
            <a:cxnLst/>
            <a:rect r="r" b="b" t="t" l="l"/>
            <a:pathLst>
              <a:path h="1085070" w="8241040">
                <a:moveTo>
                  <a:pt x="0" y="0"/>
                </a:moveTo>
                <a:lnTo>
                  <a:pt x="8241040" y="0"/>
                </a:lnTo>
                <a:lnTo>
                  <a:pt x="8241040" y="1085070"/>
                </a:lnTo>
                <a:lnTo>
                  <a:pt x="0" y="1085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155265">
            <a:off x="15270321" y="5237676"/>
            <a:ext cx="948663" cy="1116074"/>
          </a:xfrm>
          <a:custGeom>
            <a:avLst/>
            <a:gdLst/>
            <a:ahLst/>
            <a:cxnLst/>
            <a:rect r="r" b="b" t="t" l="l"/>
            <a:pathLst>
              <a:path h="1116074" w="948663">
                <a:moveTo>
                  <a:pt x="0" y="0"/>
                </a:moveTo>
                <a:lnTo>
                  <a:pt x="948663" y="0"/>
                </a:lnTo>
                <a:lnTo>
                  <a:pt x="948663" y="1116074"/>
                </a:lnTo>
                <a:lnTo>
                  <a:pt x="0" y="1116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69531" y="575543"/>
            <a:ext cx="618873" cy="618873"/>
          </a:xfrm>
          <a:custGeom>
            <a:avLst/>
            <a:gdLst/>
            <a:ahLst/>
            <a:cxnLst/>
            <a:rect r="r" b="b" t="t" l="l"/>
            <a:pathLst>
              <a:path h="618873" w="618873">
                <a:moveTo>
                  <a:pt x="0" y="0"/>
                </a:moveTo>
                <a:lnTo>
                  <a:pt x="618873" y="0"/>
                </a:lnTo>
                <a:lnTo>
                  <a:pt x="618873" y="618873"/>
                </a:lnTo>
                <a:lnTo>
                  <a:pt x="0" y="618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49761" y="575543"/>
            <a:ext cx="618873" cy="618873"/>
          </a:xfrm>
          <a:custGeom>
            <a:avLst/>
            <a:gdLst/>
            <a:ahLst/>
            <a:cxnLst/>
            <a:rect r="r" b="b" t="t" l="l"/>
            <a:pathLst>
              <a:path h="618873" w="618873">
                <a:moveTo>
                  <a:pt x="0" y="0"/>
                </a:moveTo>
                <a:lnTo>
                  <a:pt x="618873" y="0"/>
                </a:lnTo>
                <a:lnTo>
                  <a:pt x="618873" y="618873"/>
                </a:lnTo>
                <a:lnTo>
                  <a:pt x="0" y="618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72963" y="575543"/>
            <a:ext cx="618873" cy="618873"/>
          </a:xfrm>
          <a:custGeom>
            <a:avLst/>
            <a:gdLst/>
            <a:ahLst/>
            <a:cxnLst/>
            <a:rect r="r" b="b" t="t" l="l"/>
            <a:pathLst>
              <a:path h="618873" w="618873">
                <a:moveTo>
                  <a:pt x="0" y="0"/>
                </a:moveTo>
                <a:lnTo>
                  <a:pt x="618873" y="0"/>
                </a:lnTo>
                <a:lnTo>
                  <a:pt x="618873" y="618873"/>
                </a:lnTo>
                <a:lnTo>
                  <a:pt x="0" y="6188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0280" y="320244"/>
            <a:ext cx="2749440" cy="3798881"/>
          </a:xfrm>
          <a:custGeom>
            <a:avLst/>
            <a:gdLst/>
            <a:ahLst/>
            <a:cxnLst/>
            <a:rect r="r" b="b" t="t" l="l"/>
            <a:pathLst>
              <a:path h="3798881" w="2749440">
                <a:moveTo>
                  <a:pt x="0" y="0"/>
                </a:moveTo>
                <a:lnTo>
                  <a:pt x="2749439" y="0"/>
                </a:lnTo>
                <a:lnTo>
                  <a:pt x="2749439" y="3798881"/>
                </a:lnTo>
                <a:lnTo>
                  <a:pt x="0" y="37988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26346" y="5903798"/>
            <a:ext cx="493008" cy="3259554"/>
          </a:xfrm>
          <a:custGeom>
            <a:avLst/>
            <a:gdLst/>
            <a:ahLst/>
            <a:cxnLst/>
            <a:rect r="r" b="b" t="t" l="l"/>
            <a:pathLst>
              <a:path h="3259554" w="493008">
                <a:moveTo>
                  <a:pt x="0" y="0"/>
                </a:moveTo>
                <a:lnTo>
                  <a:pt x="493008" y="0"/>
                </a:lnTo>
                <a:lnTo>
                  <a:pt x="493008" y="3259554"/>
                </a:lnTo>
                <a:lnTo>
                  <a:pt x="0" y="32595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819354" y="4228964"/>
            <a:ext cx="6659032" cy="77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25"/>
              </a:lnSpc>
              <a:spcBef>
                <a:spcPct val="0"/>
              </a:spcBef>
            </a:pPr>
            <a:r>
              <a:rPr lang="en-US" sz="4446" spc="377">
                <a:solidFill>
                  <a:srgbClr val="B8A343"/>
                </a:solidFill>
                <a:latin typeface="Cy Grotesk Key Bold"/>
              </a:rPr>
              <a:t>G R A C I A 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11723" y="5703773"/>
            <a:ext cx="3771260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spc="129">
                <a:solidFill>
                  <a:srgbClr val="FFFFFF"/>
                </a:solidFill>
                <a:latin typeface="Thicker"/>
              </a:rPr>
              <a:t>2º DAW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11723" y="6657975"/>
            <a:ext cx="5465608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spc="129">
                <a:solidFill>
                  <a:srgbClr val="FFFFFF"/>
                </a:solidFill>
                <a:latin typeface="Thicker"/>
              </a:rPr>
              <a:t>Entorno cliente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11723" y="7616825"/>
            <a:ext cx="5759556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spc="129">
                <a:solidFill>
                  <a:srgbClr val="FFFFFF"/>
                </a:solidFill>
                <a:latin typeface="Thicker"/>
              </a:rPr>
              <a:t>Pablo Arcas Roldán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11723" y="8528050"/>
            <a:ext cx="6826594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spc="129">
                <a:solidFill>
                  <a:srgbClr val="FFFFFF"/>
                </a:solidFill>
                <a:latin typeface="Thicker"/>
              </a:rPr>
              <a:t>Universidad Alfonso X El Sabio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35957" y="733785"/>
            <a:ext cx="9835990" cy="297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spc="676">
                <a:solidFill>
                  <a:srgbClr val="B8A343"/>
                </a:solidFill>
                <a:latin typeface="Cy Grotesk Key"/>
              </a:rPr>
              <a:t>NO TE </a:t>
            </a:r>
          </a:p>
          <a:p>
            <a:pPr algn="l">
              <a:lnSpc>
                <a:spcPts val="7800"/>
              </a:lnSpc>
            </a:pPr>
            <a:r>
              <a:rPr lang="en-US" sz="6500" spc="676">
                <a:solidFill>
                  <a:srgbClr val="B8A343"/>
                </a:solidFill>
                <a:latin typeface="Cy Grotesk Key"/>
              </a:rPr>
              <a:t>OLVIDES DE </a:t>
            </a:r>
          </a:p>
          <a:p>
            <a:pPr algn="l">
              <a:lnSpc>
                <a:spcPts val="7800"/>
              </a:lnSpc>
            </a:pPr>
            <a:r>
              <a:rPr lang="en-US" sz="6500" spc="676">
                <a:solidFill>
                  <a:srgbClr val="B8A343"/>
                </a:solidFill>
                <a:latin typeface="Cy Grotesk Key"/>
              </a:rPr>
              <a:t>VISITAR MI GITHUB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67825"/>
            <a:ext cx="162306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688796" y="666750"/>
            <a:ext cx="2872527" cy="658516"/>
            <a:chOff x="0" y="0"/>
            <a:chExt cx="686216" cy="1573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86216" cy="157313"/>
            </a:xfrm>
            <a:custGeom>
              <a:avLst/>
              <a:gdLst/>
              <a:ahLst/>
              <a:cxnLst/>
              <a:rect r="r" b="b" t="t" l="l"/>
              <a:pathLst>
                <a:path h="157313" w="686216">
                  <a:moveTo>
                    <a:pt x="32342" y="0"/>
                  </a:moveTo>
                  <a:lnTo>
                    <a:pt x="653874" y="0"/>
                  </a:lnTo>
                  <a:cubicBezTo>
                    <a:pt x="662452" y="0"/>
                    <a:pt x="670678" y="3407"/>
                    <a:pt x="676744" y="9473"/>
                  </a:cubicBezTo>
                  <a:cubicBezTo>
                    <a:pt x="682809" y="15538"/>
                    <a:pt x="686216" y="23764"/>
                    <a:pt x="686216" y="32342"/>
                  </a:cubicBezTo>
                  <a:lnTo>
                    <a:pt x="686216" y="124971"/>
                  </a:lnTo>
                  <a:cubicBezTo>
                    <a:pt x="686216" y="133548"/>
                    <a:pt x="682809" y="141775"/>
                    <a:pt x="676744" y="147840"/>
                  </a:cubicBezTo>
                  <a:cubicBezTo>
                    <a:pt x="670678" y="153905"/>
                    <a:pt x="662452" y="157313"/>
                    <a:pt x="653874" y="157313"/>
                  </a:cubicBezTo>
                  <a:lnTo>
                    <a:pt x="32342" y="157313"/>
                  </a:lnTo>
                  <a:cubicBezTo>
                    <a:pt x="23764" y="157313"/>
                    <a:pt x="15538" y="153905"/>
                    <a:pt x="9473" y="147840"/>
                  </a:cubicBezTo>
                  <a:cubicBezTo>
                    <a:pt x="3407" y="141775"/>
                    <a:pt x="0" y="133548"/>
                    <a:pt x="0" y="124971"/>
                  </a:cubicBezTo>
                  <a:lnTo>
                    <a:pt x="0" y="32342"/>
                  </a:lnTo>
                  <a:cubicBezTo>
                    <a:pt x="0" y="23764"/>
                    <a:pt x="3407" y="15538"/>
                    <a:pt x="9473" y="9473"/>
                  </a:cubicBezTo>
                  <a:cubicBezTo>
                    <a:pt x="15538" y="3407"/>
                    <a:pt x="23764" y="0"/>
                    <a:pt x="323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B8A343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23825"/>
              <a:ext cx="686216" cy="281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 spc="250">
                  <a:solidFill>
                    <a:srgbClr val="B8A343"/>
                  </a:solidFill>
                  <a:latin typeface="Thicker"/>
                </a:rPr>
                <a:t>JAVASCRIPT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75920" y="5040630"/>
            <a:ext cx="5022626" cy="3873314"/>
            <a:chOff x="0" y="0"/>
            <a:chExt cx="778136" cy="6000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8136" cy="600078"/>
            </a:xfrm>
            <a:custGeom>
              <a:avLst/>
              <a:gdLst/>
              <a:ahLst/>
              <a:cxnLst/>
              <a:rect r="r" b="b" t="t" l="l"/>
              <a:pathLst>
                <a:path h="600078" w="778136">
                  <a:moveTo>
                    <a:pt x="0" y="0"/>
                  </a:moveTo>
                  <a:lnTo>
                    <a:pt x="778136" y="0"/>
                  </a:lnTo>
                  <a:lnTo>
                    <a:pt x="778136" y="600078"/>
                  </a:lnTo>
                  <a:lnTo>
                    <a:pt x="0" y="600078"/>
                  </a:lnTo>
                  <a:close/>
                </a:path>
              </a:pathLst>
            </a:custGeom>
            <a:blipFill>
              <a:blip r:embed="rId2"/>
              <a:stretch>
                <a:fillRect l="-3051" t="0" r="-305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091174" y="2014193"/>
            <a:ext cx="5022626" cy="6899751"/>
            <a:chOff x="0" y="0"/>
            <a:chExt cx="778136" cy="10689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78136" cy="1068952"/>
            </a:xfrm>
            <a:custGeom>
              <a:avLst/>
              <a:gdLst/>
              <a:ahLst/>
              <a:cxnLst/>
              <a:rect r="r" b="b" t="t" l="l"/>
              <a:pathLst>
                <a:path h="1068952" w="778136">
                  <a:moveTo>
                    <a:pt x="0" y="0"/>
                  </a:moveTo>
                  <a:lnTo>
                    <a:pt x="778136" y="0"/>
                  </a:lnTo>
                  <a:lnTo>
                    <a:pt x="778136" y="1068952"/>
                  </a:lnTo>
                  <a:lnTo>
                    <a:pt x="0" y="1068952"/>
                  </a:lnTo>
                  <a:close/>
                </a:path>
              </a:pathLst>
            </a:custGeom>
            <a:blipFill>
              <a:blip r:embed="rId3"/>
              <a:stretch>
                <a:fillRect l="-18686" t="0" r="-1868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790926" y="6057799"/>
            <a:ext cx="4807868" cy="2856145"/>
            <a:chOff x="0" y="0"/>
            <a:chExt cx="1266270" cy="7522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66270" cy="752236"/>
            </a:xfrm>
            <a:custGeom>
              <a:avLst/>
              <a:gdLst/>
              <a:ahLst/>
              <a:cxnLst/>
              <a:rect r="r" b="b" t="t" l="l"/>
              <a:pathLst>
                <a:path h="752236" w="1266270">
                  <a:moveTo>
                    <a:pt x="8051" y="0"/>
                  </a:moveTo>
                  <a:lnTo>
                    <a:pt x="1258219" y="0"/>
                  </a:lnTo>
                  <a:cubicBezTo>
                    <a:pt x="1260354" y="0"/>
                    <a:pt x="1262402" y="848"/>
                    <a:pt x="1263912" y="2358"/>
                  </a:cubicBezTo>
                  <a:cubicBezTo>
                    <a:pt x="1265422" y="3868"/>
                    <a:pt x="1266270" y="5916"/>
                    <a:pt x="1266270" y="8051"/>
                  </a:cubicBezTo>
                  <a:lnTo>
                    <a:pt x="1266270" y="744184"/>
                  </a:lnTo>
                  <a:cubicBezTo>
                    <a:pt x="1266270" y="748631"/>
                    <a:pt x="1262665" y="752236"/>
                    <a:pt x="1258219" y="752236"/>
                  </a:cubicBezTo>
                  <a:lnTo>
                    <a:pt x="8051" y="752236"/>
                  </a:lnTo>
                  <a:cubicBezTo>
                    <a:pt x="5916" y="752236"/>
                    <a:pt x="3868" y="751388"/>
                    <a:pt x="2358" y="749878"/>
                  </a:cubicBezTo>
                  <a:cubicBezTo>
                    <a:pt x="848" y="748368"/>
                    <a:pt x="0" y="746320"/>
                    <a:pt x="0" y="744184"/>
                  </a:cubicBezTo>
                  <a:lnTo>
                    <a:pt x="0" y="8051"/>
                  </a:lnTo>
                  <a:cubicBezTo>
                    <a:pt x="0" y="5916"/>
                    <a:pt x="848" y="3868"/>
                    <a:pt x="2358" y="2358"/>
                  </a:cubicBezTo>
                  <a:cubicBezTo>
                    <a:pt x="3868" y="848"/>
                    <a:pt x="5916" y="0"/>
                    <a:pt x="80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266270" cy="818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3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542969" y="821652"/>
            <a:ext cx="3202063" cy="4114800"/>
          </a:xfrm>
          <a:custGeom>
            <a:avLst/>
            <a:gdLst/>
            <a:ahLst/>
            <a:cxnLst/>
            <a:rect r="r" b="b" t="t" l="l"/>
            <a:pathLst>
              <a:path h="4114800" w="3202063">
                <a:moveTo>
                  <a:pt x="0" y="0"/>
                </a:moveTo>
                <a:lnTo>
                  <a:pt x="3202062" y="0"/>
                </a:lnTo>
                <a:lnTo>
                  <a:pt x="32020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25679" y="650202"/>
            <a:ext cx="5457868" cy="1789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7"/>
              </a:lnSpc>
              <a:spcBef>
                <a:spcPct val="0"/>
              </a:spcBef>
            </a:pPr>
            <a:r>
              <a:rPr lang="en-US" sz="5506" spc="203">
                <a:solidFill>
                  <a:srgbClr val="FFFFFF"/>
                </a:solidFill>
                <a:latin typeface="Thicker"/>
              </a:rPr>
              <a:t>PROYECTO JAVASCRIPT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5920" y="3029492"/>
            <a:ext cx="5022626" cy="1386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96"/>
              </a:lnSpc>
            </a:pPr>
            <a:r>
              <a:rPr lang="en-US" sz="1800">
                <a:solidFill>
                  <a:srgbClr val="FFFFFF"/>
                </a:solidFill>
                <a:latin typeface="Cy Grotesk Key"/>
              </a:rPr>
              <a:t>Proyecto realizado para el examen práctico de la asignatura entorno cliente en el que hemos realizado varios ejercicios para cumplir con los requisitos especificados por el tutor.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77497" y="6222510"/>
            <a:ext cx="4234725" cy="2527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  <a:spcBef>
                <a:spcPct val="0"/>
              </a:spcBef>
            </a:pPr>
            <a:r>
              <a:rPr lang="en-US" sz="2199" spc="81">
                <a:solidFill>
                  <a:srgbClr val="FFFFFF"/>
                </a:solidFill>
                <a:latin typeface="Thicker"/>
              </a:rPr>
              <a:t>“ Contento con lo aprendido durante el curso y esta práctica en concreto, modelos así de ejercicios te hacen afianzar conceptos y buscar otros nuevos que seguro que me vendrán muy bien en el futuro próximo “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8381" y="1375084"/>
            <a:ext cx="9265927" cy="1220014"/>
          </a:xfrm>
          <a:custGeom>
            <a:avLst/>
            <a:gdLst/>
            <a:ahLst/>
            <a:cxnLst/>
            <a:rect r="r" b="b" t="t" l="l"/>
            <a:pathLst>
              <a:path h="1220014" w="9265927">
                <a:moveTo>
                  <a:pt x="0" y="0"/>
                </a:moveTo>
                <a:lnTo>
                  <a:pt x="9265926" y="0"/>
                </a:lnTo>
                <a:lnTo>
                  <a:pt x="9265926" y="1220014"/>
                </a:lnTo>
                <a:lnTo>
                  <a:pt x="0" y="1220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9267825"/>
            <a:ext cx="162306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-304440">
            <a:off x="566830" y="4742269"/>
            <a:ext cx="5578475" cy="723900"/>
            <a:chOff x="0" y="0"/>
            <a:chExt cx="1332639" cy="1729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2639" cy="172932"/>
            </a:xfrm>
            <a:custGeom>
              <a:avLst/>
              <a:gdLst/>
              <a:ahLst/>
              <a:cxnLst/>
              <a:rect r="r" b="b" t="t" l="l"/>
              <a:pathLst>
                <a:path h="172932" w="1332639">
                  <a:moveTo>
                    <a:pt x="16654" y="0"/>
                  </a:moveTo>
                  <a:lnTo>
                    <a:pt x="1315985" y="0"/>
                  </a:lnTo>
                  <a:cubicBezTo>
                    <a:pt x="1325182" y="0"/>
                    <a:pt x="1332639" y="7456"/>
                    <a:pt x="1332639" y="16654"/>
                  </a:cubicBezTo>
                  <a:lnTo>
                    <a:pt x="1332639" y="156278"/>
                  </a:lnTo>
                  <a:cubicBezTo>
                    <a:pt x="1332639" y="160695"/>
                    <a:pt x="1330884" y="164931"/>
                    <a:pt x="1327761" y="168054"/>
                  </a:cubicBezTo>
                  <a:cubicBezTo>
                    <a:pt x="1324638" y="171177"/>
                    <a:pt x="1320402" y="172932"/>
                    <a:pt x="1315985" y="172932"/>
                  </a:cubicBezTo>
                  <a:lnTo>
                    <a:pt x="16654" y="172932"/>
                  </a:lnTo>
                  <a:cubicBezTo>
                    <a:pt x="7456" y="172932"/>
                    <a:pt x="0" y="165476"/>
                    <a:pt x="0" y="156278"/>
                  </a:cubicBezTo>
                  <a:lnTo>
                    <a:pt x="0" y="16654"/>
                  </a:lnTo>
                  <a:cubicBezTo>
                    <a:pt x="0" y="12237"/>
                    <a:pt x="1755" y="8001"/>
                    <a:pt x="4878" y="4878"/>
                  </a:cubicBezTo>
                  <a:cubicBezTo>
                    <a:pt x="8001" y="1755"/>
                    <a:pt x="12237" y="0"/>
                    <a:pt x="166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B8A343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80975"/>
              <a:ext cx="1332639" cy="353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 spc="375">
                  <a:solidFill>
                    <a:srgbClr val="B8A343"/>
                  </a:solidFill>
                  <a:latin typeface="Thicker"/>
                </a:rPr>
                <a:t>MANIPULACIÓN DEL DOM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404371">
            <a:off x="3650624" y="6335244"/>
            <a:ext cx="6071236" cy="723900"/>
            <a:chOff x="0" y="0"/>
            <a:chExt cx="1450354" cy="1729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50354" cy="172932"/>
            </a:xfrm>
            <a:custGeom>
              <a:avLst/>
              <a:gdLst/>
              <a:ahLst/>
              <a:cxnLst/>
              <a:rect r="r" b="b" t="t" l="l"/>
              <a:pathLst>
                <a:path h="172932" w="1450354">
                  <a:moveTo>
                    <a:pt x="15302" y="0"/>
                  </a:moveTo>
                  <a:lnTo>
                    <a:pt x="1435052" y="0"/>
                  </a:lnTo>
                  <a:cubicBezTo>
                    <a:pt x="1443503" y="0"/>
                    <a:pt x="1450354" y="6851"/>
                    <a:pt x="1450354" y="15302"/>
                  </a:cubicBezTo>
                  <a:lnTo>
                    <a:pt x="1450354" y="157630"/>
                  </a:lnTo>
                  <a:cubicBezTo>
                    <a:pt x="1450354" y="166081"/>
                    <a:pt x="1443503" y="172932"/>
                    <a:pt x="1435052" y="172932"/>
                  </a:cubicBezTo>
                  <a:lnTo>
                    <a:pt x="15302" y="172932"/>
                  </a:lnTo>
                  <a:cubicBezTo>
                    <a:pt x="6851" y="172932"/>
                    <a:pt x="0" y="166081"/>
                    <a:pt x="0" y="157630"/>
                  </a:cubicBezTo>
                  <a:lnTo>
                    <a:pt x="0" y="15302"/>
                  </a:lnTo>
                  <a:cubicBezTo>
                    <a:pt x="0" y="6851"/>
                    <a:pt x="6851" y="0"/>
                    <a:pt x="153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B8A343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80975"/>
              <a:ext cx="1450354" cy="353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 spc="375">
                  <a:solidFill>
                    <a:srgbClr val="B8A343"/>
                  </a:solidFill>
                  <a:latin typeface="Thicker"/>
                </a:rPr>
                <a:t>MANIPULACIÓN DEL BOM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-452419">
            <a:off x="6999414" y="4781550"/>
            <a:ext cx="4289172" cy="723900"/>
            <a:chOff x="0" y="0"/>
            <a:chExt cx="1024638" cy="1729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24638" cy="172932"/>
            </a:xfrm>
            <a:custGeom>
              <a:avLst/>
              <a:gdLst/>
              <a:ahLst/>
              <a:cxnLst/>
              <a:rect r="r" b="b" t="t" l="l"/>
              <a:pathLst>
                <a:path h="172932" w="1024638">
                  <a:moveTo>
                    <a:pt x="21660" y="0"/>
                  </a:moveTo>
                  <a:lnTo>
                    <a:pt x="1002978" y="0"/>
                  </a:lnTo>
                  <a:cubicBezTo>
                    <a:pt x="1014940" y="0"/>
                    <a:pt x="1024638" y="9697"/>
                    <a:pt x="1024638" y="21660"/>
                  </a:cubicBezTo>
                  <a:lnTo>
                    <a:pt x="1024638" y="151272"/>
                  </a:lnTo>
                  <a:cubicBezTo>
                    <a:pt x="1024638" y="163235"/>
                    <a:pt x="1014940" y="172932"/>
                    <a:pt x="1002978" y="172932"/>
                  </a:cubicBezTo>
                  <a:lnTo>
                    <a:pt x="21660" y="172932"/>
                  </a:lnTo>
                  <a:cubicBezTo>
                    <a:pt x="9697" y="172932"/>
                    <a:pt x="0" y="163235"/>
                    <a:pt x="0" y="151272"/>
                  </a:cubicBezTo>
                  <a:lnTo>
                    <a:pt x="0" y="21660"/>
                  </a:lnTo>
                  <a:cubicBezTo>
                    <a:pt x="0" y="9697"/>
                    <a:pt x="9697" y="0"/>
                    <a:pt x="216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B8A343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80975"/>
              <a:ext cx="1024638" cy="353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 spc="375">
                  <a:solidFill>
                    <a:srgbClr val="B8A343"/>
                  </a:solidFill>
                  <a:latin typeface="Thicker"/>
                </a:rPr>
                <a:t>VALIDACIÓN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-315219">
            <a:off x="10266260" y="6055265"/>
            <a:ext cx="4976787" cy="723900"/>
            <a:chOff x="0" y="0"/>
            <a:chExt cx="1188902" cy="17293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88902" cy="172932"/>
            </a:xfrm>
            <a:custGeom>
              <a:avLst/>
              <a:gdLst/>
              <a:ahLst/>
              <a:cxnLst/>
              <a:rect r="r" b="b" t="t" l="l"/>
              <a:pathLst>
                <a:path h="172932" w="1188902">
                  <a:moveTo>
                    <a:pt x="18667" y="0"/>
                  </a:moveTo>
                  <a:lnTo>
                    <a:pt x="1170234" y="0"/>
                  </a:lnTo>
                  <a:cubicBezTo>
                    <a:pt x="1175185" y="0"/>
                    <a:pt x="1179933" y="1967"/>
                    <a:pt x="1183434" y="5468"/>
                  </a:cubicBezTo>
                  <a:cubicBezTo>
                    <a:pt x="1186935" y="8968"/>
                    <a:pt x="1188902" y="13716"/>
                    <a:pt x="1188902" y="18667"/>
                  </a:cubicBezTo>
                  <a:lnTo>
                    <a:pt x="1188902" y="154265"/>
                  </a:lnTo>
                  <a:cubicBezTo>
                    <a:pt x="1188902" y="164574"/>
                    <a:pt x="1180544" y="172932"/>
                    <a:pt x="1170234" y="172932"/>
                  </a:cubicBezTo>
                  <a:lnTo>
                    <a:pt x="18667" y="172932"/>
                  </a:lnTo>
                  <a:cubicBezTo>
                    <a:pt x="8358" y="172932"/>
                    <a:pt x="0" y="164574"/>
                    <a:pt x="0" y="154265"/>
                  </a:cubicBezTo>
                  <a:lnTo>
                    <a:pt x="0" y="18667"/>
                  </a:lnTo>
                  <a:cubicBezTo>
                    <a:pt x="0" y="8358"/>
                    <a:pt x="8358" y="0"/>
                    <a:pt x="186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B8A343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80975"/>
              <a:ext cx="1188902" cy="353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 spc="375">
                  <a:solidFill>
                    <a:srgbClr val="B8A343"/>
                  </a:solidFill>
                  <a:latin typeface="Thicker"/>
                </a:rPr>
                <a:t>CONSUMICIÓN API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09583">
            <a:off x="12189113" y="4327343"/>
            <a:ext cx="3039835" cy="723900"/>
            <a:chOff x="0" y="0"/>
            <a:chExt cx="726184" cy="1729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26184" cy="172932"/>
            </a:xfrm>
            <a:custGeom>
              <a:avLst/>
              <a:gdLst/>
              <a:ahLst/>
              <a:cxnLst/>
              <a:rect r="r" b="b" t="t" l="l"/>
              <a:pathLst>
                <a:path h="172932" w="726184">
                  <a:moveTo>
                    <a:pt x="30562" y="0"/>
                  </a:moveTo>
                  <a:lnTo>
                    <a:pt x="695622" y="0"/>
                  </a:lnTo>
                  <a:cubicBezTo>
                    <a:pt x="703728" y="0"/>
                    <a:pt x="711501" y="3220"/>
                    <a:pt x="717233" y="8951"/>
                  </a:cubicBezTo>
                  <a:cubicBezTo>
                    <a:pt x="722964" y="14683"/>
                    <a:pt x="726184" y="22456"/>
                    <a:pt x="726184" y="30562"/>
                  </a:cubicBezTo>
                  <a:lnTo>
                    <a:pt x="726184" y="142370"/>
                  </a:lnTo>
                  <a:cubicBezTo>
                    <a:pt x="726184" y="150476"/>
                    <a:pt x="722964" y="158249"/>
                    <a:pt x="717233" y="163981"/>
                  </a:cubicBezTo>
                  <a:cubicBezTo>
                    <a:pt x="711501" y="169712"/>
                    <a:pt x="703728" y="172932"/>
                    <a:pt x="695622" y="172932"/>
                  </a:cubicBezTo>
                  <a:lnTo>
                    <a:pt x="30562" y="172932"/>
                  </a:lnTo>
                  <a:cubicBezTo>
                    <a:pt x="22456" y="172932"/>
                    <a:pt x="14683" y="169712"/>
                    <a:pt x="8951" y="163981"/>
                  </a:cubicBezTo>
                  <a:cubicBezTo>
                    <a:pt x="3220" y="158249"/>
                    <a:pt x="0" y="150476"/>
                    <a:pt x="0" y="142370"/>
                  </a:cubicBezTo>
                  <a:lnTo>
                    <a:pt x="0" y="30562"/>
                  </a:lnTo>
                  <a:cubicBezTo>
                    <a:pt x="0" y="22456"/>
                    <a:pt x="3220" y="14683"/>
                    <a:pt x="8951" y="8951"/>
                  </a:cubicBezTo>
                  <a:cubicBezTo>
                    <a:pt x="14683" y="3220"/>
                    <a:pt x="22456" y="0"/>
                    <a:pt x="305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B8A343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180975"/>
              <a:ext cx="726184" cy="353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 spc="375">
                  <a:solidFill>
                    <a:srgbClr val="B8A343"/>
                  </a:solidFill>
                  <a:latin typeface="Thicker"/>
                </a:rPr>
                <a:t>EVENTOS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520003" y="1500904"/>
            <a:ext cx="748717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spc="424">
                <a:solidFill>
                  <a:srgbClr val="B8A343"/>
                </a:solidFill>
                <a:latin typeface="Cy Grotesk Key Bold"/>
              </a:rPr>
              <a:t>REQUISITOS</a:t>
            </a:r>
          </a:p>
        </p:txBody>
      </p:sp>
      <p:grpSp>
        <p:nvGrpSpPr>
          <p:cNvPr name="Group 20" id="20"/>
          <p:cNvGrpSpPr/>
          <p:nvPr/>
        </p:nvGrpSpPr>
        <p:grpSpPr>
          <a:xfrm rot="514019">
            <a:off x="11628082" y="7423678"/>
            <a:ext cx="2659686" cy="723900"/>
            <a:chOff x="0" y="0"/>
            <a:chExt cx="635371" cy="17293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371" cy="172932"/>
            </a:xfrm>
            <a:custGeom>
              <a:avLst/>
              <a:gdLst/>
              <a:ahLst/>
              <a:cxnLst/>
              <a:rect r="r" b="b" t="t" l="l"/>
              <a:pathLst>
                <a:path h="172932" w="635371">
                  <a:moveTo>
                    <a:pt x="34930" y="0"/>
                  </a:moveTo>
                  <a:lnTo>
                    <a:pt x="600441" y="0"/>
                  </a:lnTo>
                  <a:cubicBezTo>
                    <a:pt x="609705" y="0"/>
                    <a:pt x="618589" y="3680"/>
                    <a:pt x="625140" y="10231"/>
                  </a:cubicBezTo>
                  <a:cubicBezTo>
                    <a:pt x="631691" y="16781"/>
                    <a:pt x="635371" y="25666"/>
                    <a:pt x="635371" y="34930"/>
                  </a:cubicBezTo>
                  <a:lnTo>
                    <a:pt x="635371" y="138002"/>
                  </a:lnTo>
                  <a:cubicBezTo>
                    <a:pt x="635371" y="147266"/>
                    <a:pt x="631691" y="156151"/>
                    <a:pt x="625140" y="162701"/>
                  </a:cubicBezTo>
                  <a:cubicBezTo>
                    <a:pt x="618589" y="169252"/>
                    <a:pt x="609705" y="172932"/>
                    <a:pt x="600441" y="172932"/>
                  </a:cubicBezTo>
                  <a:lnTo>
                    <a:pt x="34930" y="172932"/>
                  </a:lnTo>
                  <a:cubicBezTo>
                    <a:pt x="15639" y="172932"/>
                    <a:pt x="0" y="157293"/>
                    <a:pt x="0" y="138002"/>
                  </a:cubicBezTo>
                  <a:lnTo>
                    <a:pt x="0" y="34930"/>
                  </a:lnTo>
                  <a:cubicBezTo>
                    <a:pt x="0" y="25666"/>
                    <a:pt x="3680" y="16781"/>
                    <a:pt x="10231" y="10231"/>
                  </a:cubicBezTo>
                  <a:cubicBezTo>
                    <a:pt x="16781" y="3680"/>
                    <a:pt x="25666" y="0"/>
                    <a:pt x="349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B8A343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80975"/>
              <a:ext cx="635371" cy="353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 spc="375">
                  <a:solidFill>
                    <a:srgbClr val="B8A343"/>
                  </a:solidFill>
                  <a:latin typeface="Thicker"/>
                </a:rPr>
                <a:t>JQUERY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130056">
            <a:off x="1590726" y="7534038"/>
            <a:ext cx="4439706" cy="723900"/>
            <a:chOff x="0" y="0"/>
            <a:chExt cx="1060599" cy="17293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60599" cy="172932"/>
            </a:xfrm>
            <a:custGeom>
              <a:avLst/>
              <a:gdLst/>
              <a:ahLst/>
              <a:cxnLst/>
              <a:rect r="r" b="b" t="t" l="l"/>
              <a:pathLst>
                <a:path h="172932" w="1060599">
                  <a:moveTo>
                    <a:pt x="20925" y="0"/>
                  </a:moveTo>
                  <a:lnTo>
                    <a:pt x="1039673" y="0"/>
                  </a:lnTo>
                  <a:cubicBezTo>
                    <a:pt x="1051230" y="0"/>
                    <a:pt x="1060599" y="9369"/>
                    <a:pt x="1060599" y="20925"/>
                  </a:cubicBezTo>
                  <a:lnTo>
                    <a:pt x="1060599" y="152007"/>
                  </a:lnTo>
                  <a:cubicBezTo>
                    <a:pt x="1060599" y="157556"/>
                    <a:pt x="1058394" y="162879"/>
                    <a:pt x="1054470" y="166803"/>
                  </a:cubicBezTo>
                  <a:cubicBezTo>
                    <a:pt x="1050545" y="170727"/>
                    <a:pt x="1045223" y="172932"/>
                    <a:pt x="1039673" y="172932"/>
                  </a:cubicBezTo>
                  <a:lnTo>
                    <a:pt x="20925" y="172932"/>
                  </a:lnTo>
                  <a:cubicBezTo>
                    <a:pt x="9369" y="172932"/>
                    <a:pt x="0" y="163563"/>
                    <a:pt x="0" y="152007"/>
                  </a:cubicBezTo>
                  <a:lnTo>
                    <a:pt x="0" y="20925"/>
                  </a:lnTo>
                  <a:cubicBezTo>
                    <a:pt x="0" y="15376"/>
                    <a:pt x="2205" y="10053"/>
                    <a:pt x="6129" y="6129"/>
                  </a:cubicBezTo>
                  <a:cubicBezTo>
                    <a:pt x="10053" y="2205"/>
                    <a:pt x="15376" y="0"/>
                    <a:pt x="209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B8A343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180975"/>
              <a:ext cx="1060599" cy="353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 spc="375">
                  <a:solidFill>
                    <a:srgbClr val="B8A343"/>
                  </a:solidFill>
                  <a:latin typeface="Thicker"/>
                </a:rPr>
                <a:t>PETICIONES AJAX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88796" y="666750"/>
            <a:ext cx="2872527" cy="658516"/>
            <a:chOff x="0" y="0"/>
            <a:chExt cx="686216" cy="1573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6216" cy="157313"/>
            </a:xfrm>
            <a:custGeom>
              <a:avLst/>
              <a:gdLst/>
              <a:ahLst/>
              <a:cxnLst/>
              <a:rect r="r" b="b" t="t" l="l"/>
              <a:pathLst>
                <a:path h="157313" w="686216">
                  <a:moveTo>
                    <a:pt x="32342" y="0"/>
                  </a:moveTo>
                  <a:lnTo>
                    <a:pt x="653874" y="0"/>
                  </a:lnTo>
                  <a:cubicBezTo>
                    <a:pt x="662452" y="0"/>
                    <a:pt x="670678" y="3407"/>
                    <a:pt x="676744" y="9473"/>
                  </a:cubicBezTo>
                  <a:cubicBezTo>
                    <a:pt x="682809" y="15538"/>
                    <a:pt x="686216" y="23764"/>
                    <a:pt x="686216" y="32342"/>
                  </a:cubicBezTo>
                  <a:lnTo>
                    <a:pt x="686216" y="124971"/>
                  </a:lnTo>
                  <a:cubicBezTo>
                    <a:pt x="686216" y="133548"/>
                    <a:pt x="682809" y="141775"/>
                    <a:pt x="676744" y="147840"/>
                  </a:cubicBezTo>
                  <a:cubicBezTo>
                    <a:pt x="670678" y="153905"/>
                    <a:pt x="662452" y="157313"/>
                    <a:pt x="653874" y="157313"/>
                  </a:cubicBezTo>
                  <a:lnTo>
                    <a:pt x="32342" y="157313"/>
                  </a:lnTo>
                  <a:cubicBezTo>
                    <a:pt x="23764" y="157313"/>
                    <a:pt x="15538" y="153905"/>
                    <a:pt x="9473" y="147840"/>
                  </a:cubicBezTo>
                  <a:cubicBezTo>
                    <a:pt x="3407" y="141775"/>
                    <a:pt x="0" y="133548"/>
                    <a:pt x="0" y="124971"/>
                  </a:cubicBezTo>
                  <a:lnTo>
                    <a:pt x="0" y="32342"/>
                  </a:lnTo>
                  <a:cubicBezTo>
                    <a:pt x="0" y="23764"/>
                    <a:pt x="3407" y="15538"/>
                    <a:pt x="9473" y="9473"/>
                  </a:cubicBezTo>
                  <a:cubicBezTo>
                    <a:pt x="15538" y="3407"/>
                    <a:pt x="23764" y="0"/>
                    <a:pt x="323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B8A34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686216" cy="281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 spc="250">
                  <a:solidFill>
                    <a:srgbClr val="B8A343"/>
                  </a:solidFill>
                  <a:latin typeface="Thicker"/>
                </a:rPr>
                <a:t>JAVASCRIPT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9267825"/>
            <a:ext cx="162306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548210" y="2073779"/>
            <a:ext cx="4281172" cy="1222080"/>
          </a:xfrm>
          <a:custGeom>
            <a:avLst/>
            <a:gdLst/>
            <a:ahLst/>
            <a:cxnLst/>
            <a:rect r="r" b="b" t="t" l="l"/>
            <a:pathLst>
              <a:path h="1222080" w="4281172">
                <a:moveTo>
                  <a:pt x="0" y="0"/>
                </a:moveTo>
                <a:lnTo>
                  <a:pt x="4281172" y="0"/>
                </a:lnTo>
                <a:lnTo>
                  <a:pt x="4281172" y="1222080"/>
                </a:lnTo>
                <a:lnTo>
                  <a:pt x="0" y="1222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60099" y="3651745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60099" y="4302961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60099" y="4954176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160099" y="5605391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60099" y="6256606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64331" y="2957475"/>
            <a:ext cx="10476693" cy="6018680"/>
          </a:xfrm>
          <a:custGeom>
            <a:avLst/>
            <a:gdLst/>
            <a:ahLst/>
            <a:cxnLst/>
            <a:rect r="r" b="b" t="t" l="l"/>
            <a:pathLst>
              <a:path h="6018680" w="10476693">
                <a:moveTo>
                  <a:pt x="0" y="0"/>
                </a:moveTo>
                <a:lnTo>
                  <a:pt x="10476693" y="0"/>
                </a:lnTo>
                <a:lnTo>
                  <a:pt x="10476693" y="6018680"/>
                </a:lnTo>
                <a:lnTo>
                  <a:pt x="0" y="6018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25679" y="678777"/>
            <a:ext cx="5457868" cy="227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5"/>
              </a:lnSpc>
              <a:spcBef>
                <a:spcPct val="0"/>
              </a:spcBef>
            </a:pPr>
            <a:r>
              <a:rPr lang="en-US" sz="4906" spc="181">
                <a:solidFill>
                  <a:srgbClr val="FFFFFF"/>
                </a:solidFill>
                <a:latin typeface="Thicker"/>
              </a:rPr>
              <a:t>MANIPULACIÓN DEL DOM Y EVENTOS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32687" y="888559"/>
            <a:ext cx="5022626" cy="1234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52"/>
              </a:lnSpc>
            </a:pPr>
            <a:r>
              <a:rPr lang="en-US" sz="1600">
                <a:solidFill>
                  <a:srgbClr val="FFFFFF"/>
                </a:solidFill>
                <a:latin typeface="Cy Grotesk Key"/>
              </a:rPr>
              <a:t>Ejercicio que trata la parte de manipulación del </a:t>
            </a:r>
            <a:r>
              <a:rPr lang="en-US" sz="1600">
                <a:solidFill>
                  <a:srgbClr val="B8A343"/>
                </a:solidFill>
                <a:latin typeface="Cy Grotesk Key"/>
              </a:rPr>
              <a:t>DOM</a:t>
            </a:r>
            <a:r>
              <a:rPr lang="en-US" sz="1600">
                <a:solidFill>
                  <a:srgbClr val="FFFFFF"/>
                </a:solidFill>
                <a:latin typeface="Cy Grotesk Key"/>
              </a:rPr>
              <a:t> y los </a:t>
            </a:r>
            <a:r>
              <a:rPr lang="en-US" sz="1600">
                <a:solidFill>
                  <a:srgbClr val="B8A343"/>
                </a:solidFill>
                <a:latin typeface="Cy Grotesk Key"/>
              </a:rPr>
              <a:t>Eventos</a:t>
            </a:r>
            <a:r>
              <a:rPr lang="en-US" sz="1600">
                <a:solidFill>
                  <a:srgbClr val="FFFFFF"/>
                </a:solidFill>
                <a:latin typeface="Cy Grotesk Key"/>
              </a:rPr>
              <a:t> con javascript. Hemos hecho un formulario que el que iremos tratando todos los puntos para cumplir los requisitos especificados en esta parte</a:t>
            </a:r>
          </a:p>
        </p:txBody>
      </p:sp>
      <p:sp>
        <p:nvSpPr>
          <p:cNvPr name="TextBox 15" id="15"/>
          <p:cNvSpPr txBox="true"/>
          <p:nvPr/>
        </p:nvSpPr>
        <p:spPr>
          <a:xfrm rot="-112220">
            <a:off x="13156995" y="2390261"/>
            <a:ext cx="2961060" cy="544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999" spc="110">
                <a:solidFill>
                  <a:srgbClr val="FFFFFF"/>
                </a:solidFill>
                <a:latin typeface="Thicker"/>
              </a:rPr>
              <a:t>REQUISITOS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55313" y="3279413"/>
            <a:ext cx="6261719" cy="4596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addEventListener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querySelectorAll, getElementById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keydown, keyup, onmouseover...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 classList.add, textContent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parentElement, firstChild y lastChild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createElement, createTextNode appendChild, nodeType, etc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1160099" y="6908755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160099" y="7559970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88796" y="666750"/>
            <a:ext cx="2872527" cy="658516"/>
            <a:chOff x="0" y="0"/>
            <a:chExt cx="686216" cy="1573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6216" cy="157313"/>
            </a:xfrm>
            <a:custGeom>
              <a:avLst/>
              <a:gdLst/>
              <a:ahLst/>
              <a:cxnLst/>
              <a:rect r="r" b="b" t="t" l="l"/>
              <a:pathLst>
                <a:path h="157313" w="686216">
                  <a:moveTo>
                    <a:pt x="32342" y="0"/>
                  </a:moveTo>
                  <a:lnTo>
                    <a:pt x="653874" y="0"/>
                  </a:lnTo>
                  <a:cubicBezTo>
                    <a:pt x="662452" y="0"/>
                    <a:pt x="670678" y="3407"/>
                    <a:pt x="676744" y="9473"/>
                  </a:cubicBezTo>
                  <a:cubicBezTo>
                    <a:pt x="682809" y="15538"/>
                    <a:pt x="686216" y="23764"/>
                    <a:pt x="686216" y="32342"/>
                  </a:cubicBezTo>
                  <a:lnTo>
                    <a:pt x="686216" y="124971"/>
                  </a:lnTo>
                  <a:cubicBezTo>
                    <a:pt x="686216" y="133548"/>
                    <a:pt x="682809" y="141775"/>
                    <a:pt x="676744" y="147840"/>
                  </a:cubicBezTo>
                  <a:cubicBezTo>
                    <a:pt x="670678" y="153905"/>
                    <a:pt x="662452" y="157313"/>
                    <a:pt x="653874" y="157313"/>
                  </a:cubicBezTo>
                  <a:lnTo>
                    <a:pt x="32342" y="157313"/>
                  </a:lnTo>
                  <a:cubicBezTo>
                    <a:pt x="23764" y="157313"/>
                    <a:pt x="15538" y="153905"/>
                    <a:pt x="9473" y="147840"/>
                  </a:cubicBezTo>
                  <a:cubicBezTo>
                    <a:pt x="3407" y="141775"/>
                    <a:pt x="0" y="133548"/>
                    <a:pt x="0" y="124971"/>
                  </a:cubicBezTo>
                  <a:lnTo>
                    <a:pt x="0" y="32342"/>
                  </a:lnTo>
                  <a:cubicBezTo>
                    <a:pt x="0" y="23764"/>
                    <a:pt x="3407" y="15538"/>
                    <a:pt x="9473" y="9473"/>
                  </a:cubicBezTo>
                  <a:cubicBezTo>
                    <a:pt x="15538" y="3407"/>
                    <a:pt x="23764" y="0"/>
                    <a:pt x="323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B8A34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686216" cy="281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 spc="250">
                  <a:solidFill>
                    <a:srgbClr val="B8A343"/>
                  </a:solidFill>
                  <a:latin typeface="Thicker"/>
                </a:rPr>
                <a:t>JAVASCRIPT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9267825"/>
            <a:ext cx="162306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548210" y="2073779"/>
            <a:ext cx="4281172" cy="1222080"/>
          </a:xfrm>
          <a:custGeom>
            <a:avLst/>
            <a:gdLst/>
            <a:ahLst/>
            <a:cxnLst/>
            <a:rect r="r" b="b" t="t" l="l"/>
            <a:pathLst>
              <a:path h="1222080" w="4281172">
                <a:moveTo>
                  <a:pt x="0" y="0"/>
                </a:moveTo>
                <a:lnTo>
                  <a:pt x="4281172" y="0"/>
                </a:lnTo>
                <a:lnTo>
                  <a:pt x="4281172" y="1222080"/>
                </a:lnTo>
                <a:lnTo>
                  <a:pt x="0" y="1222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60099" y="3651745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60099" y="4302961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60099" y="4954176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160099" y="5605391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60099" y="6256606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160099" y="6908755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160099" y="7559970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64331" y="2829100"/>
            <a:ext cx="10476693" cy="6018680"/>
          </a:xfrm>
          <a:custGeom>
            <a:avLst/>
            <a:gdLst/>
            <a:ahLst/>
            <a:cxnLst/>
            <a:rect r="r" b="b" t="t" l="l"/>
            <a:pathLst>
              <a:path h="6018680" w="10476693">
                <a:moveTo>
                  <a:pt x="0" y="0"/>
                </a:moveTo>
                <a:lnTo>
                  <a:pt x="10476693" y="0"/>
                </a:lnTo>
                <a:lnTo>
                  <a:pt x="10476693" y="6018680"/>
                </a:lnTo>
                <a:lnTo>
                  <a:pt x="0" y="6018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25679" y="678777"/>
            <a:ext cx="5457868" cy="158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5"/>
              </a:lnSpc>
              <a:spcBef>
                <a:spcPct val="0"/>
              </a:spcBef>
            </a:pPr>
            <a:r>
              <a:rPr lang="en-US" sz="4906" spc="181">
                <a:solidFill>
                  <a:srgbClr val="FFFFFF"/>
                </a:solidFill>
                <a:latin typeface="Thicker"/>
              </a:rPr>
              <a:t>MANIPULACIÓN DEL BOM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32687" y="888559"/>
            <a:ext cx="5022626" cy="1234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52"/>
              </a:lnSpc>
            </a:pPr>
            <a:r>
              <a:rPr lang="en-US" sz="1600">
                <a:solidFill>
                  <a:srgbClr val="FFFFFF"/>
                </a:solidFill>
                <a:latin typeface="Cy Grotesk Key"/>
              </a:rPr>
              <a:t>Ejercicio que trata la parte de manipulación del </a:t>
            </a:r>
            <a:r>
              <a:rPr lang="en-US" sz="1600">
                <a:solidFill>
                  <a:srgbClr val="B8A343"/>
                </a:solidFill>
                <a:latin typeface="Cy Grotesk Key"/>
              </a:rPr>
              <a:t>BOM </a:t>
            </a:r>
            <a:r>
              <a:rPr lang="en-US" sz="1600">
                <a:solidFill>
                  <a:srgbClr val="FFFFFF"/>
                </a:solidFill>
                <a:latin typeface="Cy Grotesk Key"/>
              </a:rPr>
              <a:t>con javascript. Hemos creado un apartado con 7 botones en el que iremos tratando todos los puntos para cumplir los requisitos especificados en esta parte</a:t>
            </a:r>
          </a:p>
        </p:txBody>
      </p:sp>
      <p:sp>
        <p:nvSpPr>
          <p:cNvPr name="TextBox 17" id="17"/>
          <p:cNvSpPr txBox="true"/>
          <p:nvPr/>
        </p:nvSpPr>
        <p:spPr>
          <a:xfrm rot="-112220">
            <a:off x="13156995" y="2390261"/>
            <a:ext cx="2961060" cy="544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999" spc="110">
                <a:solidFill>
                  <a:srgbClr val="FFFFFF"/>
                </a:solidFill>
                <a:latin typeface="Thicker"/>
              </a:rPr>
              <a:t>REQUISITOS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55313" y="3279413"/>
            <a:ext cx="6261719" cy="4596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onclick, document.title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innerHTML, close, focus, blur, print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moveBy, history.back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 setInterval, setTimeout, 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Screen.width, Screen.height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Window.name, Navigator.languaje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Navigator.cookieEnabled, history.lenght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88796" y="666750"/>
            <a:ext cx="2872527" cy="658516"/>
            <a:chOff x="0" y="0"/>
            <a:chExt cx="686216" cy="1573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6216" cy="157313"/>
            </a:xfrm>
            <a:custGeom>
              <a:avLst/>
              <a:gdLst/>
              <a:ahLst/>
              <a:cxnLst/>
              <a:rect r="r" b="b" t="t" l="l"/>
              <a:pathLst>
                <a:path h="157313" w="686216">
                  <a:moveTo>
                    <a:pt x="32342" y="0"/>
                  </a:moveTo>
                  <a:lnTo>
                    <a:pt x="653874" y="0"/>
                  </a:lnTo>
                  <a:cubicBezTo>
                    <a:pt x="662452" y="0"/>
                    <a:pt x="670678" y="3407"/>
                    <a:pt x="676744" y="9473"/>
                  </a:cubicBezTo>
                  <a:cubicBezTo>
                    <a:pt x="682809" y="15538"/>
                    <a:pt x="686216" y="23764"/>
                    <a:pt x="686216" y="32342"/>
                  </a:cubicBezTo>
                  <a:lnTo>
                    <a:pt x="686216" y="124971"/>
                  </a:lnTo>
                  <a:cubicBezTo>
                    <a:pt x="686216" y="133548"/>
                    <a:pt x="682809" y="141775"/>
                    <a:pt x="676744" y="147840"/>
                  </a:cubicBezTo>
                  <a:cubicBezTo>
                    <a:pt x="670678" y="153905"/>
                    <a:pt x="662452" y="157313"/>
                    <a:pt x="653874" y="157313"/>
                  </a:cubicBezTo>
                  <a:lnTo>
                    <a:pt x="32342" y="157313"/>
                  </a:lnTo>
                  <a:cubicBezTo>
                    <a:pt x="23764" y="157313"/>
                    <a:pt x="15538" y="153905"/>
                    <a:pt x="9473" y="147840"/>
                  </a:cubicBezTo>
                  <a:cubicBezTo>
                    <a:pt x="3407" y="141775"/>
                    <a:pt x="0" y="133548"/>
                    <a:pt x="0" y="124971"/>
                  </a:cubicBezTo>
                  <a:lnTo>
                    <a:pt x="0" y="32342"/>
                  </a:lnTo>
                  <a:cubicBezTo>
                    <a:pt x="0" y="23764"/>
                    <a:pt x="3407" y="15538"/>
                    <a:pt x="9473" y="9473"/>
                  </a:cubicBezTo>
                  <a:cubicBezTo>
                    <a:pt x="15538" y="3407"/>
                    <a:pt x="23764" y="0"/>
                    <a:pt x="323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B8A34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686216" cy="281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 spc="250">
                  <a:solidFill>
                    <a:srgbClr val="B8A343"/>
                  </a:solidFill>
                  <a:latin typeface="Thicker"/>
                </a:rPr>
                <a:t>JAVASCRIPT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9267825"/>
            <a:ext cx="162306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548210" y="2073779"/>
            <a:ext cx="4281172" cy="1222080"/>
          </a:xfrm>
          <a:custGeom>
            <a:avLst/>
            <a:gdLst/>
            <a:ahLst/>
            <a:cxnLst/>
            <a:rect r="r" b="b" t="t" l="l"/>
            <a:pathLst>
              <a:path h="1222080" w="4281172">
                <a:moveTo>
                  <a:pt x="0" y="0"/>
                </a:moveTo>
                <a:lnTo>
                  <a:pt x="4281172" y="0"/>
                </a:lnTo>
                <a:lnTo>
                  <a:pt x="4281172" y="1222080"/>
                </a:lnTo>
                <a:lnTo>
                  <a:pt x="0" y="1222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27453" y="3651745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27453" y="4302961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27453" y="4954176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27453" y="5605391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027453" y="6256606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027453" y="6908755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27453" y="7559970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64331" y="2829100"/>
            <a:ext cx="10476693" cy="6018680"/>
          </a:xfrm>
          <a:custGeom>
            <a:avLst/>
            <a:gdLst/>
            <a:ahLst/>
            <a:cxnLst/>
            <a:rect r="r" b="b" t="t" l="l"/>
            <a:pathLst>
              <a:path h="6018680" w="10476693">
                <a:moveTo>
                  <a:pt x="0" y="0"/>
                </a:moveTo>
                <a:lnTo>
                  <a:pt x="10476693" y="0"/>
                </a:lnTo>
                <a:lnTo>
                  <a:pt x="10476693" y="6018680"/>
                </a:lnTo>
                <a:lnTo>
                  <a:pt x="0" y="6018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25679" y="678777"/>
            <a:ext cx="5457868" cy="158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5"/>
              </a:lnSpc>
              <a:spcBef>
                <a:spcPct val="0"/>
              </a:spcBef>
            </a:pPr>
            <a:r>
              <a:rPr lang="en-US" sz="4906" spc="181">
                <a:solidFill>
                  <a:srgbClr val="FFFFFF"/>
                </a:solidFill>
                <a:latin typeface="Thicker"/>
              </a:rPr>
              <a:t>VALIDACIÓN FORMULARIOS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32687" y="888559"/>
            <a:ext cx="5022626" cy="1234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52"/>
              </a:lnSpc>
            </a:pPr>
            <a:r>
              <a:rPr lang="en-US" sz="1600">
                <a:solidFill>
                  <a:srgbClr val="FFFFFF"/>
                </a:solidFill>
                <a:latin typeface="Cy Grotesk Key"/>
              </a:rPr>
              <a:t>Ejercicio que trata la parte de </a:t>
            </a:r>
            <a:r>
              <a:rPr lang="en-US" sz="1600">
                <a:solidFill>
                  <a:srgbClr val="B8A343"/>
                </a:solidFill>
                <a:latin typeface="Cy Grotesk Key"/>
              </a:rPr>
              <a:t>validación</a:t>
            </a:r>
            <a:r>
              <a:rPr lang="en-US" sz="1600">
                <a:solidFill>
                  <a:srgbClr val="FFFFFF"/>
                </a:solidFill>
                <a:latin typeface="Cy Grotesk Key"/>
              </a:rPr>
              <a:t> de formularios</a:t>
            </a:r>
            <a:r>
              <a:rPr lang="en-US" sz="1600">
                <a:solidFill>
                  <a:srgbClr val="B8A343"/>
                </a:solidFill>
                <a:latin typeface="Cy Grotesk Key"/>
              </a:rPr>
              <a:t> </a:t>
            </a:r>
            <a:r>
              <a:rPr lang="en-US" sz="1600">
                <a:solidFill>
                  <a:srgbClr val="FFFFFF"/>
                </a:solidFill>
                <a:latin typeface="Cy Grotesk Key"/>
              </a:rPr>
              <a:t>con javascript. Hemos creado un formulario en el que realizaremos diversas validaciones tanto en el HTML como con las herramientas que nos ofrece Javascript.</a:t>
            </a:r>
          </a:p>
        </p:txBody>
      </p:sp>
      <p:sp>
        <p:nvSpPr>
          <p:cNvPr name="TextBox 17" id="17"/>
          <p:cNvSpPr txBox="true"/>
          <p:nvPr/>
        </p:nvSpPr>
        <p:spPr>
          <a:xfrm rot="-112220">
            <a:off x="13156995" y="2390261"/>
            <a:ext cx="2961060" cy="544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999" spc="110">
                <a:solidFill>
                  <a:srgbClr val="FFFFFF"/>
                </a:solidFill>
                <a:latin typeface="Thicker"/>
              </a:rPr>
              <a:t>REQUISITOS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22667" y="3279413"/>
            <a:ext cx="3349685" cy="4596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checkValidity()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valueMissing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patternMismatch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Checked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Type, pattern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minlenght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required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88796" y="666750"/>
            <a:ext cx="2872527" cy="658516"/>
            <a:chOff x="0" y="0"/>
            <a:chExt cx="686216" cy="1573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6216" cy="157313"/>
            </a:xfrm>
            <a:custGeom>
              <a:avLst/>
              <a:gdLst/>
              <a:ahLst/>
              <a:cxnLst/>
              <a:rect r="r" b="b" t="t" l="l"/>
              <a:pathLst>
                <a:path h="157313" w="686216">
                  <a:moveTo>
                    <a:pt x="32342" y="0"/>
                  </a:moveTo>
                  <a:lnTo>
                    <a:pt x="653874" y="0"/>
                  </a:lnTo>
                  <a:cubicBezTo>
                    <a:pt x="662452" y="0"/>
                    <a:pt x="670678" y="3407"/>
                    <a:pt x="676744" y="9473"/>
                  </a:cubicBezTo>
                  <a:cubicBezTo>
                    <a:pt x="682809" y="15538"/>
                    <a:pt x="686216" y="23764"/>
                    <a:pt x="686216" y="32342"/>
                  </a:cubicBezTo>
                  <a:lnTo>
                    <a:pt x="686216" y="124971"/>
                  </a:lnTo>
                  <a:cubicBezTo>
                    <a:pt x="686216" y="133548"/>
                    <a:pt x="682809" y="141775"/>
                    <a:pt x="676744" y="147840"/>
                  </a:cubicBezTo>
                  <a:cubicBezTo>
                    <a:pt x="670678" y="153905"/>
                    <a:pt x="662452" y="157313"/>
                    <a:pt x="653874" y="157313"/>
                  </a:cubicBezTo>
                  <a:lnTo>
                    <a:pt x="32342" y="157313"/>
                  </a:lnTo>
                  <a:cubicBezTo>
                    <a:pt x="23764" y="157313"/>
                    <a:pt x="15538" y="153905"/>
                    <a:pt x="9473" y="147840"/>
                  </a:cubicBezTo>
                  <a:cubicBezTo>
                    <a:pt x="3407" y="141775"/>
                    <a:pt x="0" y="133548"/>
                    <a:pt x="0" y="124971"/>
                  </a:cubicBezTo>
                  <a:lnTo>
                    <a:pt x="0" y="32342"/>
                  </a:lnTo>
                  <a:cubicBezTo>
                    <a:pt x="0" y="23764"/>
                    <a:pt x="3407" y="15538"/>
                    <a:pt x="9473" y="9473"/>
                  </a:cubicBezTo>
                  <a:cubicBezTo>
                    <a:pt x="15538" y="3407"/>
                    <a:pt x="23764" y="0"/>
                    <a:pt x="323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B8A34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686216" cy="281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 spc="250">
                  <a:solidFill>
                    <a:srgbClr val="B8A343"/>
                  </a:solidFill>
                  <a:latin typeface="Thicker"/>
                </a:rPr>
                <a:t>JAVASCRIPT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9267825"/>
            <a:ext cx="162306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548210" y="2073779"/>
            <a:ext cx="4281172" cy="1222080"/>
          </a:xfrm>
          <a:custGeom>
            <a:avLst/>
            <a:gdLst/>
            <a:ahLst/>
            <a:cxnLst/>
            <a:rect r="r" b="b" t="t" l="l"/>
            <a:pathLst>
              <a:path h="1222080" w="4281172">
                <a:moveTo>
                  <a:pt x="0" y="0"/>
                </a:moveTo>
                <a:lnTo>
                  <a:pt x="4281172" y="0"/>
                </a:lnTo>
                <a:lnTo>
                  <a:pt x="4281172" y="1222080"/>
                </a:lnTo>
                <a:lnTo>
                  <a:pt x="0" y="1222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27453" y="3651745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27453" y="4302961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27453" y="4954176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27453" y="5605391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027453" y="6256606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027453" y="6908755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27453" y="7559970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25679" y="678777"/>
            <a:ext cx="5457868" cy="158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5"/>
              </a:lnSpc>
              <a:spcBef>
                <a:spcPct val="0"/>
              </a:spcBef>
            </a:pPr>
            <a:r>
              <a:rPr lang="en-US" sz="4906" spc="181">
                <a:solidFill>
                  <a:srgbClr val="FFFFFF"/>
                </a:solidFill>
                <a:latin typeface="Thicker"/>
              </a:rPr>
              <a:t>EFECTOS CON JQUERY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32687" y="888559"/>
            <a:ext cx="5022626" cy="738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52"/>
              </a:lnSpc>
            </a:pPr>
            <a:r>
              <a:rPr lang="en-US" sz="1600">
                <a:solidFill>
                  <a:srgbClr val="FFFFFF"/>
                </a:solidFill>
                <a:latin typeface="Cy Grotesk Key"/>
              </a:rPr>
              <a:t>Ejercicio que tratara algunos efectos con </a:t>
            </a:r>
            <a:r>
              <a:rPr lang="en-US" sz="1600">
                <a:solidFill>
                  <a:srgbClr val="B8A343"/>
                </a:solidFill>
                <a:latin typeface="Cy Grotesk Key"/>
              </a:rPr>
              <a:t>Javascript</a:t>
            </a:r>
            <a:r>
              <a:rPr lang="en-US" sz="1600">
                <a:solidFill>
                  <a:srgbClr val="FFFFFF"/>
                </a:solidFill>
                <a:latin typeface="Cy Grotesk Key"/>
              </a:rPr>
              <a:t> y la libreria </a:t>
            </a:r>
            <a:r>
              <a:rPr lang="en-US" sz="1600">
                <a:solidFill>
                  <a:srgbClr val="B8A343"/>
                </a:solidFill>
                <a:latin typeface="Cy Grotesk Key"/>
              </a:rPr>
              <a:t>jQuery</a:t>
            </a:r>
            <a:r>
              <a:rPr lang="en-US" sz="1600">
                <a:solidFill>
                  <a:srgbClr val="FFFFFF"/>
                </a:solidFill>
                <a:latin typeface="Cy Grotesk Key"/>
              </a:rPr>
              <a:t>. Haremos un cohete despegar,</a:t>
            </a:r>
            <a:r>
              <a:rPr lang="en-US" sz="1600">
                <a:solidFill>
                  <a:srgbClr val="B8A343"/>
                </a:solidFill>
                <a:latin typeface="Cy Grotesk Key"/>
              </a:rPr>
              <a:t> ¡ Estás listo !</a:t>
            </a:r>
          </a:p>
        </p:txBody>
      </p:sp>
      <p:sp>
        <p:nvSpPr>
          <p:cNvPr name="TextBox 16" id="16"/>
          <p:cNvSpPr txBox="true"/>
          <p:nvPr/>
        </p:nvSpPr>
        <p:spPr>
          <a:xfrm rot="-112220">
            <a:off x="13156995" y="2390261"/>
            <a:ext cx="2961060" cy="544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999" spc="110">
                <a:solidFill>
                  <a:srgbClr val="FFFFFF"/>
                </a:solidFill>
                <a:latin typeface="Thicker"/>
              </a:rPr>
              <a:t>REQUISITOS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22667" y="3279413"/>
            <a:ext cx="3349685" cy="4596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fadeIn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fadeOut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hide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setTimeOut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setInterval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clearInterval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jQuery desde CDN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597728" y="2738202"/>
            <a:ext cx="10415526" cy="5983540"/>
          </a:xfrm>
          <a:custGeom>
            <a:avLst/>
            <a:gdLst/>
            <a:ahLst/>
            <a:cxnLst/>
            <a:rect r="r" b="b" t="t" l="l"/>
            <a:pathLst>
              <a:path h="5983540" w="10415526">
                <a:moveTo>
                  <a:pt x="0" y="0"/>
                </a:moveTo>
                <a:lnTo>
                  <a:pt x="10415526" y="0"/>
                </a:lnTo>
                <a:lnTo>
                  <a:pt x="10415526" y="5983541"/>
                </a:lnTo>
                <a:lnTo>
                  <a:pt x="0" y="59835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88796" y="666750"/>
            <a:ext cx="2872527" cy="658516"/>
            <a:chOff x="0" y="0"/>
            <a:chExt cx="686216" cy="1573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6216" cy="157313"/>
            </a:xfrm>
            <a:custGeom>
              <a:avLst/>
              <a:gdLst/>
              <a:ahLst/>
              <a:cxnLst/>
              <a:rect r="r" b="b" t="t" l="l"/>
              <a:pathLst>
                <a:path h="157313" w="686216">
                  <a:moveTo>
                    <a:pt x="32342" y="0"/>
                  </a:moveTo>
                  <a:lnTo>
                    <a:pt x="653874" y="0"/>
                  </a:lnTo>
                  <a:cubicBezTo>
                    <a:pt x="662452" y="0"/>
                    <a:pt x="670678" y="3407"/>
                    <a:pt x="676744" y="9473"/>
                  </a:cubicBezTo>
                  <a:cubicBezTo>
                    <a:pt x="682809" y="15538"/>
                    <a:pt x="686216" y="23764"/>
                    <a:pt x="686216" y="32342"/>
                  </a:cubicBezTo>
                  <a:lnTo>
                    <a:pt x="686216" y="124971"/>
                  </a:lnTo>
                  <a:cubicBezTo>
                    <a:pt x="686216" y="133548"/>
                    <a:pt x="682809" y="141775"/>
                    <a:pt x="676744" y="147840"/>
                  </a:cubicBezTo>
                  <a:cubicBezTo>
                    <a:pt x="670678" y="153905"/>
                    <a:pt x="662452" y="157313"/>
                    <a:pt x="653874" y="157313"/>
                  </a:cubicBezTo>
                  <a:lnTo>
                    <a:pt x="32342" y="157313"/>
                  </a:lnTo>
                  <a:cubicBezTo>
                    <a:pt x="23764" y="157313"/>
                    <a:pt x="15538" y="153905"/>
                    <a:pt x="9473" y="147840"/>
                  </a:cubicBezTo>
                  <a:cubicBezTo>
                    <a:pt x="3407" y="141775"/>
                    <a:pt x="0" y="133548"/>
                    <a:pt x="0" y="124971"/>
                  </a:cubicBezTo>
                  <a:lnTo>
                    <a:pt x="0" y="32342"/>
                  </a:lnTo>
                  <a:cubicBezTo>
                    <a:pt x="0" y="23764"/>
                    <a:pt x="3407" y="15538"/>
                    <a:pt x="9473" y="9473"/>
                  </a:cubicBezTo>
                  <a:cubicBezTo>
                    <a:pt x="15538" y="3407"/>
                    <a:pt x="23764" y="0"/>
                    <a:pt x="323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B8A34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686216" cy="281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 spc="250">
                  <a:solidFill>
                    <a:srgbClr val="B8A343"/>
                  </a:solidFill>
                  <a:latin typeface="Thicker"/>
                </a:rPr>
                <a:t>JAVASCRIPT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9267825"/>
            <a:ext cx="162306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548210" y="2073779"/>
            <a:ext cx="4281172" cy="1222080"/>
          </a:xfrm>
          <a:custGeom>
            <a:avLst/>
            <a:gdLst/>
            <a:ahLst/>
            <a:cxnLst/>
            <a:rect r="r" b="b" t="t" l="l"/>
            <a:pathLst>
              <a:path h="1222080" w="4281172">
                <a:moveTo>
                  <a:pt x="0" y="0"/>
                </a:moveTo>
                <a:lnTo>
                  <a:pt x="4281172" y="0"/>
                </a:lnTo>
                <a:lnTo>
                  <a:pt x="4281172" y="1222080"/>
                </a:lnTo>
                <a:lnTo>
                  <a:pt x="0" y="1222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27453" y="3651745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27453" y="4302961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27453" y="4954176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27453" y="5605391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027453" y="6256606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027453" y="6908755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27453" y="7559970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88005" y="2829100"/>
            <a:ext cx="10476693" cy="6018680"/>
          </a:xfrm>
          <a:custGeom>
            <a:avLst/>
            <a:gdLst/>
            <a:ahLst/>
            <a:cxnLst/>
            <a:rect r="r" b="b" t="t" l="l"/>
            <a:pathLst>
              <a:path h="6018680" w="10476693">
                <a:moveTo>
                  <a:pt x="0" y="0"/>
                </a:moveTo>
                <a:lnTo>
                  <a:pt x="10476693" y="0"/>
                </a:lnTo>
                <a:lnTo>
                  <a:pt x="10476693" y="6018680"/>
                </a:lnTo>
                <a:lnTo>
                  <a:pt x="0" y="6018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25679" y="678777"/>
            <a:ext cx="5457868" cy="158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5"/>
              </a:lnSpc>
              <a:spcBef>
                <a:spcPct val="0"/>
              </a:spcBef>
            </a:pPr>
            <a:r>
              <a:rPr lang="en-US" sz="4906" spc="181">
                <a:solidFill>
                  <a:srgbClr val="FFFFFF"/>
                </a:solidFill>
                <a:latin typeface="Thicker"/>
              </a:rPr>
              <a:t>PETICIONES AJAX-  PHP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55049" y="888559"/>
            <a:ext cx="5022626" cy="986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52"/>
              </a:lnSpc>
            </a:pPr>
            <a:r>
              <a:rPr lang="en-US" sz="1600">
                <a:solidFill>
                  <a:srgbClr val="FFFFFF"/>
                </a:solidFill>
                <a:latin typeface="Cy Grotesk Key"/>
              </a:rPr>
              <a:t>En este ejercicio lo que hemos hecho es hacer peticiones con el objeto </a:t>
            </a:r>
            <a:r>
              <a:rPr lang="en-US" sz="1600">
                <a:solidFill>
                  <a:srgbClr val="B8A343"/>
                </a:solidFill>
                <a:latin typeface="Cy Grotesk Key"/>
              </a:rPr>
              <a:t>XMLHttpRequest</a:t>
            </a:r>
            <a:r>
              <a:rPr lang="en-US" sz="1600">
                <a:solidFill>
                  <a:srgbClr val="FFFFFF"/>
                </a:solidFill>
                <a:latin typeface="Cy Grotesk Key"/>
              </a:rPr>
              <a:t> a un archivo </a:t>
            </a:r>
            <a:r>
              <a:rPr lang="en-US" sz="1600">
                <a:solidFill>
                  <a:srgbClr val="B8A343"/>
                </a:solidFill>
                <a:latin typeface="Cy Grotesk Key"/>
              </a:rPr>
              <a:t>json</a:t>
            </a:r>
            <a:r>
              <a:rPr lang="en-US" sz="1600">
                <a:solidFill>
                  <a:srgbClr val="FFFFFF"/>
                </a:solidFill>
                <a:latin typeface="Cy Grotesk Key"/>
              </a:rPr>
              <a:t> simulando una BD en el cual podremos leer, insertar y borrar.</a:t>
            </a:r>
          </a:p>
        </p:txBody>
      </p:sp>
      <p:sp>
        <p:nvSpPr>
          <p:cNvPr name="TextBox 17" id="17"/>
          <p:cNvSpPr txBox="true"/>
          <p:nvPr/>
        </p:nvSpPr>
        <p:spPr>
          <a:xfrm rot="-112220">
            <a:off x="13156995" y="2390261"/>
            <a:ext cx="2961060" cy="544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999" spc="110">
                <a:solidFill>
                  <a:srgbClr val="FFFFFF"/>
                </a:solidFill>
                <a:latin typeface="Thicker"/>
              </a:rPr>
              <a:t>REQUISITOS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22667" y="3279413"/>
            <a:ext cx="3349685" cy="4596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Peticiones POST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Peticiones GET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addEventListener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xmlhttprequest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readyState 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Json simular BD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PHP para “Back”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88796" y="666750"/>
            <a:ext cx="2872527" cy="658516"/>
            <a:chOff x="0" y="0"/>
            <a:chExt cx="686216" cy="1573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6216" cy="157313"/>
            </a:xfrm>
            <a:custGeom>
              <a:avLst/>
              <a:gdLst/>
              <a:ahLst/>
              <a:cxnLst/>
              <a:rect r="r" b="b" t="t" l="l"/>
              <a:pathLst>
                <a:path h="157313" w="686216">
                  <a:moveTo>
                    <a:pt x="32342" y="0"/>
                  </a:moveTo>
                  <a:lnTo>
                    <a:pt x="653874" y="0"/>
                  </a:lnTo>
                  <a:cubicBezTo>
                    <a:pt x="662452" y="0"/>
                    <a:pt x="670678" y="3407"/>
                    <a:pt x="676744" y="9473"/>
                  </a:cubicBezTo>
                  <a:cubicBezTo>
                    <a:pt x="682809" y="15538"/>
                    <a:pt x="686216" y="23764"/>
                    <a:pt x="686216" y="32342"/>
                  </a:cubicBezTo>
                  <a:lnTo>
                    <a:pt x="686216" y="124971"/>
                  </a:lnTo>
                  <a:cubicBezTo>
                    <a:pt x="686216" y="133548"/>
                    <a:pt x="682809" y="141775"/>
                    <a:pt x="676744" y="147840"/>
                  </a:cubicBezTo>
                  <a:cubicBezTo>
                    <a:pt x="670678" y="153905"/>
                    <a:pt x="662452" y="157313"/>
                    <a:pt x="653874" y="157313"/>
                  </a:cubicBezTo>
                  <a:lnTo>
                    <a:pt x="32342" y="157313"/>
                  </a:lnTo>
                  <a:cubicBezTo>
                    <a:pt x="23764" y="157313"/>
                    <a:pt x="15538" y="153905"/>
                    <a:pt x="9473" y="147840"/>
                  </a:cubicBezTo>
                  <a:cubicBezTo>
                    <a:pt x="3407" y="141775"/>
                    <a:pt x="0" y="133548"/>
                    <a:pt x="0" y="124971"/>
                  </a:cubicBezTo>
                  <a:lnTo>
                    <a:pt x="0" y="32342"/>
                  </a:lnTo>
                  <a:cubicBezTo>
                    <a:pt x="0" y="23764"/>
                    <a:pt x="3407" y="15538"/>
                    <a:pt x="9473" y="9473"/>
                  </a:cubicBezTo>
                  <a:cubicBezTo>
                    <a:pt x="15538" y="3407"/>
                    <a:pt x="23764" y="0"/>
                    <a:pt x="323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B8A34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686216" cy="281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 spc="250">
                  <a:solidFill>
                    <a:srgbClr val="B8A343"/>
                  </a:solidFill>
                  <a:latin typeface="Thicker"/>
                </a:rPr>
                <a:t>JAVASCRIPT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9267825"/>
            <a:ext cx="162306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548210" y="2073779"/>
            <a:ext cx="4281172" cy="1222080"/>
          </a:xfrm>
          <a:custGeom>
            <a:avLst/>
            <a:gdLst/>
            <a:ahLst/>
            <a:cxnLst/>
            <a:rect r="r" b="b" t="t" l="l"/>
            <a:pathLst>
              <a:path h="1222080" w="4281172">
                <a:moveTo>
                  <a:pt x="0" y="0"/>
                </a:moveTo>
                <a:lnTo>
                  <a:pt x="4281172" y="0"/>
                </a:lnTo>
                <a:lnTo>
                  <a:pt x="4281172" y="1222080"/>
                </a:lnTo>
                <a:lnTo>
                  <a:pt x="0" y="1222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27453" y="3651745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27453" y="4302961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27453" y="4954176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27453" y="5605391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027453" y="6256606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027453" y="6908755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27453" y="7559970"/>
            <a:ext cx="279519" cy="233049"/>
          </a:xfrm>
          <a:custGeom>
            <a:avLst/>
            <a:gdLst/>
            <a:ahLst/>
            <a:cxnLst/>
            <a:rect r="r" b="b" t="t" l="l"/>
            <a:pathLst>
              <a:path h="233049" w="279519">
                <a:moveTo>
                  <a:pt x="0" y="0"/>
                </a:moveTo>
                <a:lnTo>
                  <a:pt x="279519" y="0"/>
                </a:lnTo>
                <a:lnTo>
                  <a:pt x="279519" y="233049"/>
                </a:lnTo>
                <a:lnTo>
                  <a:pt x="0" y="23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88005" y="2829100"/>
            <a:ext cx="10476693" cy="6018680"/>
          </a:xfrm>
          <a:custGeom>
            <a:avLst/>
            <a:gdLst/>
            <a:ahLst/>
            <a:cxnLst/>
            <a:rect r="r" b="b" t="t" l="l"/>
            <a:pathLst>
              <a:path h="6018680" w="10476693">
                <a:moveTo>
                  <a:pt x="0" y="0"/>
                </a:moveTo>
                <a:lnTo>
                  <a:pt x="10476693" y="0"/>
                </a:lnTo>
                <a:lnTo>
                  <a:pt x="10476693" y="6018680"/>
                </a:lnTo>
                <a:lnTo>
                  <a:pt x="0" y="6018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25679" y="678777"/>
            <a:ext cx="5457868" cy="158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5"/>
              </a:lnSpc>
              <a:spcBef>
                <a:spcPct val="0"/>
              </a:spcBef>
            </a:pPr>
            <a:r>
              <a:rPr lang="en-US" sz="4906" spc="181">
                <a:solidFill>
                  <a:srgbClr val="FFFFFF"/>
                </a:solidFill>
                <a:latin typeface="Thicker"/>
              </a:rPr>
              <a:t>CONSUMICIÓN API PÚBLICA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55049" y="888559"/>
            <a:ext cx="5022626" cy="148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52"/>
              </a:lnSpc>
            </a:pPr>
            <a:r>
              <a:rPr lang="en-US" sz="1600">
                <a:solidFill>
                  <a:srgbClr val="FFFFFF"/>
                </a:solidFill>
                <a:latin typeface="Cy Grotesk Key"/>
              </a:rPr>
              <a:t>Ejercicio en el que hacemos </a:t>
            </a:r>
            <a:r>
              <a:rPr lang="en-US" sz="1600">
                <a:solidFill>
                  <a:srgbClr val="B8A343"/>
                </a:solidFill>
                <a:latin typeface="Cy Grotesk Key"/>
              </a:rPr>
              <a:t>peticiones</a:t>
            </a:r>
            <a:r>
              <a:rPr lang="en-US" sz="1600">
                <a:solidFill>
                  <a:srgbClr val="FFFFFF"/>
                </a:solidFill>
                <a:latin typeface="Cy Grotesk Key"/>
              </a:rPr>
              <a:t> a una </a:t>
            </a:r>
            <a:r>
              <a:rPr lang="en-US" sz="1600">
                <a:solidFill>
                  <a:srgbClr val="B8A343"/>
                </a:solidFill>
                <a:latin typeface="Cy Grotesk Key"/>
              </a:rPr>
              <a:t>API Pública</a:t>
            </a:r>
            <a:r>
              <a:rPr lang="en-US" sz="1600">
                <a:solidFill>
                  <a:srgbClr val="FFFFFF"/>
                </a:solidFill>
                <a:latin typeface="Cy Grotesk Key"/>
              </a:rPr>
              <a:t> que genera usuario ficticios. Pequeño formulario para seleccionar el género y la cantidad de usuarios a mostrar que luego visualizamos en forma de documento identificativo.</a:t>
            </a:r>
          </a:p>
        </p:txBody>
      </p:sp>
      <p:sp>
        <p:nvSpPr>
          <p:cNvPr name="TextBox 17" id="17"/>
          <p:cNvSpPr txBox="true"/>
          <p:nvPr/>
        </p:nvSpPr>
        <p:spPr>
          <a:xfrm rot="-112220">
            <a:off x="13156995" y="2390261"/>
            <a:ext cx="2961060" cy="544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999" spc="110">
                <a:solidFill>
                  <a:srgbClr val="FFFFFF"/>
                </a:solidFill>
                <a:latin typeface="Thicker"/>
              </a:rPr>
              <a:t>REQUISITOS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22667" y="3279413"/>
            <a:ext cx="4441698" cy="4596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Peticiones POST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Peticiones GET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Peticiones PUT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Peticiones DELETE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fetch()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promesa .then</a:t>
            </a:r>
          </a:p>
          <a:p>
            <a:pPr algn="l">
              <a:lnSpc>
                <a:spcPts val="5198"/>
              </a:lnSpc>
            </a:pPr>
            <a:r>
              <a:rPr lang="en-US" sz="2452" spc="90">
                <a:solidFill>
                  <a:srgbClr val="FFFFFF"/>
                </a:solidFill>
                <a:latin typeface="Thicker"/>
              </a:rPr>
              <a:t>API - https://randomuser.me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DAGIB5y97Sk</dc:identifier>
  <dcterms:modified xsi:type="dcterms:W3CDTF">2011-08-01T06:04:30Z</dcterms:modified>
  <cp:revision>1</cp:revision>
  <dc:title>Presentación Entorno Cliente</dc:title>
</cp:coreProperties>
</file>